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367" autoAdjust="0"/>
  </p:normalViewPr>
  <p:slideViewPr>
    <p:cSldViewPr snapToGrid="0">
      <p:cViewPr varScale="1">
        <p:scale>
          <a:sx n="102" d="100"/>
          <a:sy n="102" d="100"/>
        </p:scale>
        <p:origin x="2298" y="10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gif>
</file>

<file path=ppt/media/image2.png>
</file>

<file path=ppt/media/image3.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54B089-461B-4C10-AA87-3A9B7B05218F}" type="datetimeFigureOut">
              <a:rPr lang="en-US" smtClean="0"/>
              <a:t>19-Sep-21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4D60E0-59C9-4205-98A1-744CE394BA47}" type="slidenum">
              <a:rPr lang="en-US" smtClean="0"/>
              <a:t>‹#›</a:t>
            </a:fld>
            <a:endParaRPr lang="en-US"/>
          </a:p>
        </p:txBody>
      </p:sp>
    </p:spTree>
    <p:extLst>
      <p:ext uri="{BB962C8B-B14F-4D97-AF65-F5344CB8AC3E}">
        <p14:creationId xmlns:p14="http://schemas.microsoft.com/office/powerpoint/2010/main" val="829355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In this workshop we will be going through </a:t>
            </a:r>
            <a:r>
              <a:rPr lang="en-US" dirty="0" err="1"/>
              <a:t>Agents.jl</a:t>
            </a:r>
            <a:r>
              <a:rPr lang="en-US" dirty="0"/>
              <a:t>, which is an open source Julia framework for agent based modelling.</a:t>
            </a:r>
          </a:p>
        </p:txBody>
      </p:sp>
      <p:sp>
        <p:nvSpPr>
          <p:cNvPr id="4" name="Slide Number Placeholder 3"/>
          <p:cNvSpPr>
            <a:spLocks noGrp="1"/>
          </p:cNvSpPr>
          <p:nvPr>
            <p:ph type="sldNum" sz="quarter" idx="5"/>
          </p:nvPr>
        </p:nvSpPr>
        <p:spPr/>
        <p:txBody>
          <a:bodyPr/>
          <a:lstStyle/>
          <a:p>
            <a:fld id="{C44D60E0-59C9-4205-98A1-744CE394BA47}" type="slidenum">
              <a:rPr lang="en-US" smtClean="0"/>
              <a:t>1</a:t>
            </a:fld>
            <a:endParaRPr lang="en-US"/>
          </a:p>
        </p:txBody>
      </p:sp>
    </p:spTree>
    <p:extLst>
      <p:ext uri="{BB962C8B-B14F-4D97-AF65-F5344CB8AC3E}">
        <p14:creationId xmlns:p14="http://schemas.microsoft.com/office/powerpoint/2010/main" val="4105452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Why would you use </a:t>
            </a:r>
            <a:r>
              <a:rPr lang="en-US" dirty="0" err="1"/>
              <a:t>Agents.jl</a:t>
            </a:r>
            <a:r>
              <a:rPr lang="en-US" dirty="0"/>
              <a:t>? Well, in this slide I am highlighting the 5 central properties of </a:t>
            </a:r>
            <a:r>
              <a:rPr lang="en-US" dirty="0" err="1"/>
              <a:t>Agents.jl</a:t>
            </a:r>
            <a:r>
              <a:rPr lang="en-US" dirty="0"/>
              <a:t>.</a:t>
            </a:r>
          </a:p>
        </p:txBody>
      </p:sp>
      <p:sp>
        <p:nvSpPr>
          <p:cNvPr id="4" name="Slide Number Placeholder 3"/>
          <p:cNvSpPr>
            <a:spLocks noGrp="1"/>
          </p:cNvSpPr>
          <p:nvPr>
            <p:ph type="sldNum" sz="quarter" idx="5"/>
          </p:nvPr>
        </p:nvSpPr>
        <p:spPr/>
        <p:txBody>
          <a:bodyPr/>
          <a:lstStyle/>
          <a:p>
            <a:fld id="{C44D60E0-59C9-4205-98A1-744CE394BA47}" type="slidenum">
              <a:rPr lang="en-US" smtClean="0"/>
              <a:t>2</a:t>
            </a:fld>
            <a:endParaRPr lang="en-US"/>
          </a:p>
        </p:txBody>
      </p:sp>
    </p:spTree>
    <p:extLst>
      <p:ext uri="{BB962C8B-B14F-4D97-AF65-F5344CB8AC3E}">
        <p14:creationId xmlns:p14="http://schemas.microsoft.com/office/powerpoint/2010/main" val="386133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334B4-3207-40B9-A9F0-8BBFAFC3972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CCED56-FD61-499A-B107-DF1A10AEDF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67B95BE-3706-4892-ABFB-00E392C365E6}"/>
              </a:ext>
            </a:extLst>
          </p:cNvPr>
          <p:cNvSpPr>
            <a:spLocks noGrp="1"/>
          </p:cNvSpPr>
          <p:nvPr>
            <p:ph type="dt" sz="half" idx="10"/>
          </p:nvPr>
        </p:nvSpPr>
        <p:spPr/>
        <p:txBody>
          <a:bodyPr/>
          <a:lstStyle/>
          <a:p>
            <a:fld id="{58D3D485-11E0-4AE1-AEB5-0AF584BA1CA4}" type="datetimeFigureOut">
              <a:rPr lang="en-US" smtClean="0"/>
              <a:t>19-Sep-21</a:t>
            </a:fld>
            <a:endParaRPr lang="en-US"/>
          </a:p>
        </p:txBody>
      </p:sp>
      <p:sp>
        <p:nvSpPr>
          <p:cNvPr id="5" name="Footer Placeholder 4">
            <a:extLst>
              <a:ext uri="{FF2B5EF4-FFF2-40B4-BE49-F238E27FC236}">
                <a16:creationId xmlns:a16="http://schemas.microsoft.com/office/drawing/2014/main" id="{49646242-BF7B-41BA-BB20-EFA2E3C10F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6321AE-A386-4AC1-BB62-3761E9F849AB}"/>
              </a:ext>
            </a:extLst>
          </p:cNvPr>
          <p:cNvSpPr>
            <a:spLocks noGrp="1"/>
          </p:cNvSpPr>
          <p:nvPr>
            <p:ph type="sldNum" sz="quarter" idx="12"/>
          </p:nvPr>
        </p:nvSpPr>
        <p:spPr/>
        <p:txBody>
          <a:bodyPr/>
          <a:lstStyle/>
          <a:p>
            <a:fld id="{04FE9344-68DE-41C0-8D3C-96F8BEEC58E0}" type="slidenum">
              <a:rPr lang="en-US" smtClean="0"/>
              <a:t>‹#›</a:t>
            </a:fld>
            <a:endParaRPr lang="en-US"/>
          </a:p>
        </p:txBody>
      </p:sp>
    </p:spTree>
    <p:extLst>
      <p:ext uri="{BB962C8B-B14F-4D97-AF65-F5344CB8AC3E}">
        <p14:creationId xmlns:p14="http://schemas.microsoft.com/office/powerpoint/2010/main" val="2469121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17995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F43555-BC4D-4ADE-A26B-E39B63010D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C7A9BD-6D3E-4599-ADD1-F34C62EF82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AFD743-2DDE-40A5-91AF-73C435832A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D3D485-11E0-4AE1-AEB5-0AF584BA1CA4}" type="datetimeFigureOut">
              <a:rPr lang="en-US" smtClean="0"/>
              <a:t>19-Sep-21</a:t>
            </a:fld>
            <a:endParaRPr lang="en-US"/>
          </a:p>
        </p:txBody>
      </p:sp>
      <p:sp>
        <p:nvSpPr>
          <p:cNvPr id="5" name="Footer Placeholder 4">
            <a:extLst>
              <a:ext uri="{FF2B5EF4-FFF2-40B4-BE49-F238E27FC236}">
                <a16:creationId xmlns:a16="http://schemas.microsoft.com/office/drawing/2014/main" id="{94F5F29C-9C61-41E1-AEB9-336474F202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8E5B23C-4BF2-4EB3-AF1A-3D46A0C74F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FE9344-68DE-41C0-8D3C-96F8BEEC58E0}" type="slidenum">
              <a:rPr lang="en-US" smtClean="0"/>
              <a:t>‹#›</a:t>
            </a:fld>
            <a:endParaRPr lang="en-US"/>
          </a:p>
        </p:txBody>
      </p:sp>
    </p:spTree>
    <p:extLst>
      <p:ext uri="{BB962C8B-B14F-4D97-AF65-F5344CB8AC3E}">
        <p14:creationId xmlns:p14="http://schemas.microsoft.com/office/powerpoint/2010/main" val="1497388259"/>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4"/><Relationship Id="rId7" Type="http://schemas.openxmlformats.org/officeDocument/2006/relationships/image" Target="../media/image1.gif"/><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video" Target="../media/media2.mp4"/><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arxiv.org/abs/2101.10072" TargetMode="External"/><Relationship Id="rId4" Type="http://schemas.openxmlformats.org/officeDocument/2006/relationships/hyperlink" Target="https://juliadynamics.github.io/Agents.jl/stable/api/"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discourse.julialang.org/" TargetMode="External"/><Relationship Id="rId2" Type="http://schemas.openxmlformats.org/officeDocument/2006/relationships/hyperlink" Target="https://julialang.org/slack/"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15F7C6-04D8-4DE5-B7AB-C216F3EEB9C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9250" y="295698"/>
            <a:ext cx="6801159" cy="2267053"/>
          </a:xfrm>
          <a:prstGeom prst="rect">
            <a:avLst/>
          </a:prstGeom>
          <a:ln w="25400">
            <a:solidFill>
              <a:schemeClr val="accent1"/>
            </a:solidFill>
          </a:ln>
        </p:spPr>
      </p:pic>
      <p:pic>
        <p:nvPicPr>
          <p:cNvPr id="6" name="agents">
            <a:hlinkClick r:id="" action="ppaction://media"/>
            <a:extLst>
              <a:ext uri="{FF2B5EF4-FFF2-40B4-BE49-F238E27FC236}">
                <a16:creationId xmlns:a16="http://schemas.microsoft.com/office/drawing/2014/main" id="{2872C103-FF24-4D71-9A3A-9E744E681F05}"/>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349249" y="2865044"/>
            <a:ext cx="6801159" cy="3511275"/>
          </a:xfrm>
          <a:prstGeom prst="rect">
            <a:avLst/>
          </a:prstGeom>
          <a:ln w="25400">
            <a:solidFill>
              <a:schemeClr val="accent2"/>
            </a:solidFill>
          </a:ln>
        </p:spPr>
      </p:pic>
      <p:pic>
        <p:nvPicPr>
          <p:cNvPr id="7" name="zombies">
            <a:hlinkClick r:id="" action="ppaction://media"/>
            <a:extLst>
              <a:ext uri="{FF2B5EF4-FFF2-40B4-BE49-F238E27FC236}">
                <a16:creationId xmlns:a16="http://schemas.microsoft.com/office/drawing/2014/main" id="{68682367-2DA8-4FB7-BA6E-BB1F649A4CA2}"/>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7678879" y="2818097"/>
            <a:ext cx="3868976" cy="3868976"/>
          </a:xfrm>
          <a:prstGeom prst="rect">
            <a:avLst/>
          </a:prstGeom>
          <a:ln w="25400">
            <a:solidFill>
              <a:schemeClr val="accent4"/>
            </a:solidFill>
          </a:ln>
        </p:spPr>
      </p:pic>
      <p:cxnSp>
        <p:nvCxnSpPr>
          <p:cNvPr id="9" name="Straight Arrow Connector 8">
            <a:extLst>
              <a:ext uri="{FF2B5EF4-FFF2-40B4-BE49-F238E27FC236}">
                <a16:creationId xmlns:a16="http://schemas.microsoft.com/office/drawing/2014/main" id="{B2C31442-4B09-4191-9D94-89D7D645417E}"/>
              </a:ext>
            </a:extLst>
          </p:cNvPr>
          <p:cNvCxnSpPr>
            <a:cxnSpLocks/>
          </p:cNvCxnSpPr>
          <p:nvPr/>
        </p:nvCxnSpPr>
        <p:spPr>
          <a:xfrm>
            <a:off x="7179469" y="352425"/>
            <a:ext cx="684371"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B1B926E-B2DA-44AA-A083-CED63DDB002F}"/>
              </a:ext>
            </a:extLst>
          </p:cNvPr>
          <p:cNvSpPr txBox="1"/>
          <p:nvPr/>
        </p:nvSpPr>
        <p:spPr>
          <a:xfrm>
            <a:off x="7901940" y="170927"/>
            <a:ext cx="3627120" cy="923330"/>
          </a:xfrm>
          <a:prstGeom prst="rect">
            <a:avLst/>
          </a:prstGeom>
          <a:noFill/>
        </p:spPr>
        <p:txBody>
          <a:bodyPr wrap="square" rtlCol="0">
            <a:spAutoFit/>
          </a:bodyPr>
          <a:lstStyle/>
          <a:p>
            <a:r>
              <a:rPr lang="en-US" dirty="0" err="1">
                <a:solidFill>
                  <a:schemeClr val="accent1"/>
                </a:solidFill>
                <a:latin typeface="+mj-lt"/>
              </a:rPr>
              <a:t>Agents.jl</a:t>
            </a:r>
            <a:r>
              <a:rPr lang="en-US" dirty="0">
                <a:solidFill>
                  <a:schemeClr val="accent1"/>
                </a:solidFill>
                <a:latin typeface="+mj-lt"/>
              </a:rPr>
              <a:t> logo is an SIR (virus spreading) simulation in a continuous space</a:t>
            </a:r>
          </a:p>
        </p:txBody>
      </p:sp>
      <p:cxnSp>
        <p:nvCxnSpPr>
          <p:cNvPr id="13" name="Straight Arrow Connector 12">
            <a:extLst>
              <a:ext uri="{FF2B5EF4-FFF2-40B4-BE49-F238E27FC236}">
                <a16:creationId xmlns:a16="http://schemas.microsoft.com/office/drawing/2014/main" id="{B4E96D11-F58B-4726-BEC3-815531A31205}"/>
              </a:ext>
            </a:extLst>
          </p:cNvPr>
          <p:cNvCxnSpPr>
            <a:cxnSpLocks/>
          </p:cNvCxnSpPr>
          <p:nvPr/>
        </p:nvCxnSpPr>
        <p:spPr>
          <a:xfrm flipV="1">
            <a:off x="7150408" y="1774062"/>
            <a:ext cx="751531" cy="1090983"/>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BF7E917-E964-4FEE-9754-8500563BE416}"/>
              </a:ext>
            </a:extLst>
          </p:cNvPr>
          <p:cNvSpPr txBox="1"/>
          <p:nvPr/>
        </p:nvSpPr>
        <p:spPr>
          <a:xfrm>
            <a:off x="7901940" y="1123597"/>
            <a:ext cx="3627120" cy="923330"/>
          </a:xfrm>
          <a:prstGeom prst="rect">
            <a:avLst/>
          </a:prstGeom>
          <a:noFill/>
        </p:spPr>
        <p:txBody>
          <a:bodyPr wrap="square" rtlCol="0">
            <a:spAutoFit/>
          </a:bodyPr>
          <a:lstStyle/>
          <a:p>
            <a:r>
              <a:rPr lang="en-US" dirty="0">
                <a:solidFill>
                  <a:schemeClr val="accent2"/>
                </a:solidFill>
                <a:latin typeface="+mj-lt"/>
              </a:rPr>
              <a:t>Interactive app with the </a:t>
            </a:r>
            <a:r>
              <a:rPr lang="en-US" dirty="0" err="1">
                <a:solidFill>
                  <a:schemeClr val="accent2"/>
                </a:solidFill>
                <a:latin typeface="+mj-lt"/>
              </a:rPr>
              <a:t>Daisyworld</a:t>
            </a:r>
            <a:r>
              <a:rPr lang="en-US" dirty="0">
                <a:solidFill>
                  <a:schemeClr val="accent2"/>
                </a:solidFill>
                <a:latin typeface="+mj-lt"/>
              </a:rPr>
              <a:t> simulation in discrete space</a:t>
            </a:r>
          </a:p>
        </p:txBody>
      </p:sp>
      <p:sp>
        <p:nvSpPr>
          <p:cNvPr id="17" name="TextBox 16">
            <a:extLst>
              <a:ext uri="{FF2B5EF4-FFF2-40B4-BE49-F238E27FC236}">
                <a16:creationId xmlns:a16="http://schemas.microsoft.com/office/drawing/2014/main" id="{A5FFC0D6-C6D5-4E65-AE21-9CDC5EE95F77}"/>
              </a:ext>
            </a:extLst>
          </p:cNvPr>
          <p:cNvSpPr txBox="1"/>
          <p:nvPr/>
        </p:nvSpPr>
        <p:spPr>
          <a:xfrm>
            <a:off x="7901940" y="2012824"/>
            <a:ext cx="3627120" cy="646331"/>
          </a:xfrm>
          <a:prstGeom prst="rect">
            <a:avLst/>
          </a:prstGeom>
          <a:noFill/>
        </p:spPr>
        <p:txBody>
          <a:bodyPr wrap="square" rtlCol="0">
            <a:spAutoFit/>
          </a:bodyPr>
          <a:lstStyle/>
          <a:p>
            <a:r>
              <a:rPr lang="en-US" dirty="0">
                <a:solidFill>
                  <a:schemeClr val="accent4"/>
                </a:solidFill>
                <a:latin typeface="+mj-lt"/>
              </a:rPr>
              <a:t>a zombie outbreak simulation on an Open Street Map</a:t>
            </a:r>
          </a:p>
        </p:txBody>
      </p:sp>
      <p:cxnSp>
        <p:nvCxnSpPr>
          <p:cNvPr id="18" name="Straight Arrow Connector 17">
            <a:extLst>
              <a:ext uri="{FF2B5EF4-FFF2-40B4-BE49-F238E27FC236}">
                <a16:creationId xmlns:a16="http://schemas.microsoft.com/office/drawing/2014/main" id="{337BA667-1C94-4068-904B-A50F9B090E3F}"/>
              </a:ext>
            </a:extLst>
          </p:cNvPr>
          <p:cNvCxnSpPr>
            <a:cxnSpLocks/>
          </p:cNvCxnSpPr>
          <p:nvPr/>
        </p:nvCxnSpPr>
        <p:spPr>
          <a:xfrm flipV="1">
            <a:off x="9613367" y="2586467"/>
            <a:ext cx="0" cy="209838"/>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4418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8360" fill="hold"/>
                                        <p:tgtEl>
                                          <p:spTgt spid="6"/>
                                        </p:tgtEl>
                                      </p:cBhvr>
                                    </p:cmd>
                                  </p:childTnLst>
                                </p:cTn>
                              </p:par>
                              <p:par>
                                <p:cTn id="7" presetID="1" presetClass="mediacall" presetSubtype="0" fill="hold" nodeType="withEffect">
                                  <p:stCondLst>
                                    <p:cond delay="0"/>
                                  </p:stCondLst>
                                  <p:childTnLst>
                                    <p:cmd type="call" cmd="playFrom(0.0)">
                                      <p:cBhvr>
                                        <p:cTn id="8" dur="134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6"/>
                </p:tgtEl>
              </p:cMediaNode>
            </p:video>
            <p:video>
              <p:cMediaNode vol="80000">
                <p:cTn id="10" fill="hold" display="0">
                  <p:stCondLst>
                    <p:cond delay="indefinite"/>
                  </p:stCondLst>
                </p:cTn>
                <p:tgtEl>
                  <p:spTgt spid="7"/>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845CAEE-3FA2-4E76-879E-35FD6F85E4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642" y="436778"/>
            <a:ext cx="7066492" cy="2355497"/>
          </a:xfrm>
          <a:prstGeom prst="rect">
            <a:avLst/>
          </a:prstGeom>
          <a:ln w="25400">
            <a:solidFill>
              <a:schemeClr val="tx2"/>
            </a:solidFill>
          </a:ln>
        </p:spPr>
      </p:pic>
      <p:sp>
        <p:nvSpPr>
          <p:cNvPr id="5" name="TextBox 4">
            <a:extLst>
              <a:ext uri="{FF2B5EF4-FFF2-40B4-BE49-F238E27FC236}">
                <a16:creationId xmlns:a16="http://schemas.microsoft.com/office/drawing/2014/main" id="{D0863CCC-C6AE-4062-AF29-7DE9340558FF}"/>
              </a:ext>
            </a:extLst>
          </p:cNvPr>
          <p:cNvSpPr txBox="1"/>
          <p:nvPr/>
        </p:nvSpPr>
        <p:spPr>
          <a:xfrm>
            <a:off x="265642" y="3108480"/>
            <a:ext cx="5359400" cy="1292662"/>
          </a:xfrm>
          <a:prstGeom prst="rect">
            <a:avLst/>
          </a:prstGeom>
          <a:noFill/>
        </p:spPr>
        <p:txBody>
          <a:bodyPr wrap="square" rtlCol="0">
            <a:spAutoFit/>
          </a:bodyPr>
          <a:lstStyle/>
          <a:p>
            <a:pPr algn="l"/>
            <a:r>
              <a:rPr lang="en-US" sz="2400" dirty="0">
                <a:solidFill>
                  <a:schemeClr val="accent1"/>
                </a:solidFill>
                <a:latin typeface="+mj-lt"/>
              </a:rPr>
              <a:t>Simple</a:t>
            </a:r>
            <a:endParaRPr lang="en-US" dirty="0">
              <a:solidFill>
                <a:schemeClr val="accent1"/>
              </a:solidFill>
              <a:latin typeface="+mj-lt"/>
            </a:endParaRPr>
          </a:p>
          <a:p>
            <a:pPr marL="285750" indent="-285750" algn="l">
              <a:buFont typeface="Wingdings" panose="05000000000000000000" pitchFamily="2" charset="2"/>
              <a:buChar char="Ø"/>
            </a:pPr>
            <a:r>
              <a:rPr lang="en-US" dirty="0">
                <a:solidFill>
                  <a:schemeClr val="accent3"/>
                </a:solidFill>
                <a:latin typeface="+mj-lt"/>
              </a:rPr>
              <a:t>Harmonious, general API</a:t>
            </a:r>
          </a:p>
          <a:p>
            <a:pPr marL="285750" indent="-285750" algn="l">
              <a:buFont typeface="Wingdings" panose="05000000000000000000" pitchFamily="2" charset="2"/>
              <a:buChar char="Ø"/>
            </a:pPr>
            <a:r>
              <a:rPr lang="en-US" dirty="0">
                <a:solidFill>
                  <a:schemeClr val="accent3"/>
                </a:solidFill>
                <a:latin typeface="+mj-lt"/>
              </a:rPr>
              <a:t>Little lines of code, short learning curve </a:t>
            </a:r>
          </a:p>
          <a:p>
            <a:pPr marL="285750" indent="-285750" algn="l">
              <a:buFont typeface="Wingdings" panose="05000000000000000000" pitchFamily="2" charset="2"/>
              <a:buChar char="Ø"/>
            </a:pPr>
            <a:r>
              <a:rPr lang="en-US" dirty="0">
                <a:solidFill>
                  <a:schemeClr val="accent3"/>
                </a:solidFill>
                <a:latin typeface="+mj-lt"/>
              </a:rPr>
              <a:t>Simpler than </a:t>
            </a:r>
            <a:r>
              <a:rPr lang="en-US" dirty="0" err="1">
                <a:solidFill>
                  <a:schemeClr val="accent3"/>
                </a:solidFill>
                <a:latin typeface="+mj-lt"/>
              </a:rPr>
              <a:t>NetLogo</a:t>
            </a:r>
            <a:r>
              <a:rPr lang="en-US" dirty="0">
                <a:solidFill>
                  <a:schemeClr val="accent3"/>
                </a:solidFill>
                <a:latin typeface="+mj-lt"/>
              </a:rPr>
              <a:t>, Mesa, …</a:t>
            </a:r>
            <a:r>
              <a:rPr lang="en-US" baseline="30000" dirty="0">
                <a:solidFill>
                  <a:schemeClr val="accent3"/>
                </a:solidFill>
                <a:latin typeface="+mj-lt"/>
              </a:rPr>
              <a:t>2</a:t>
            </a:r>
            <a:endParaRPr lang="en-US" dirty="0">
              <a:solidFill>
                <a:schemeClr val="accent3"/>
              </a:solidFill>
              <a:latin typeface="+mj-lt"/>
            </a:endParaRPr>
          </a:p>
        </p:txBody>
      </p:sp>
      <p:sp>
        <p:nvSpPr>
          <p:cNvPr id="6" name="TextBox 5">
            <a:extLst>
              <a:ext uri="{FF2B5EF4-FFF2-40B4-BE49-F238E27FC236}">
                <a16:creationId xmlns:a16="http://schemas.microsoft.com/office/drawing/2014/main" id="{FE792A24-7790-4BC4-A87E-2958592E8853}"/>
              </a:ext>
            </a:extLst>
          </p:cNvPr>
          <p:cNvSpPr txBox="1"/>
          <p:nvPr/>
        </p:nvSpPr>
        <p:spPr>
          <a:xfrm>
            <a:off x="5331882" y="3108480"/>
            <a:ext cx="5895441" cy="1292662"/>
          </a:xfrm>
          <a:prstGeom prst="rect">
            <a:avLst/>
          </a:prstGeom>
          <a:noFill/>
        </p:spPr>
        <p:txBody>
          <a:bodyPr wrap="square" rtlCol="0">
            <a:spAutoFit/>
          </a:bodyPr>
          <a:lstStyle/>
          <a:p>
            <a:pPr algn="l"/>
            <a:r>
              <a:rPr lang="en-US" sz="2400" dirty="0">
                <a:solidFill>
                  <a:schemeClr val="accent2"/>
                </a:solidFill>
                <a:latin typeface="+mj-lt"/>
              </a:rPr>
              <a:t>Performant</a:t>
            </a:r>
            <a:endParaRPr lang="en-US" dirty="0">
              <a:solidFill>
                <a:schemeClr val="accent2"/>
              </a:solidFill>
              <a:latin typeface="+mj-lt"/>
            </a:endParaRPr>
          </a:p>
          <a:p>
            <a:pPr marL="285750" indent="-285750" algn="l">
              <a:buFont typeface="Wingdings" panose="05000000000000000000" pitchFamily="2" charset="2"/>
              <a:buChar char="Ø"/>
            </a:pPr>
            <a:r>
              <a:rPr lang="en-US" dirty="0">
                <a:solidFill>
                  <a:schemeClr val="accent3"/>
                </a:solidFill>
                <a:latin typeface="+mj-lt"/>
              </a:rPr>
              <a:t>Written purely in Julia, has been optimized</a:t>
            </a:r>
          </a:p>
          <a:p>
            <a:pPr marL="285750" indent="-285750" algn="l">
              <a:buFont typeface="Wingdings" panose="05000000000000000000" pitchFamily="2" charset="2"/>
              <a:buChar char="Ø"/>
            </a:pPr>
            <a:r>
              <a:rPr lang="en-US" dirty="0">
                <a:solidFill>
                  <a:schemeClr val="accent3"/>
                </a:solidFill>
                <a:latin typeface="+mj-lt"/>
              </a:rPr>
              <a:t>Allows for distributed computing</a:t>
            </a:r>
          </a:p>
          <a:p>
            <a:pPr marL="285750" indent="-285750" algn="l">
              <a:buFont typeface="Wingdings" panose="05000000000000000000" pitchFamily="2" charset="2"/>
              <a:buChar char="Ø"/>
            </a:pPr>
            <a:r>
              <a:rPr lang="en-US" dirty="0">
                <a:solidFill>
                  <a:schemeClr val="accent3"/>
                </a:solidFill>
                <a:latin typeface="+mj-lt"/>
              </a:rPr>
              <a:t>Faster than </a:t>
            </a:r>
            <a:r>
              <a:rPr lang="en-US" dirty="0" err="1">
                <a:solidFill>
                  <a:schemeClr val="accent3"/>
                </a:solidFill>
                <a:latin typeface="+mj-lt"/>
              </a:rPr>
              <a:t>NetLogo</a:t>
            </a:r>
            <a:r>
              <a:rPr lang="en-US" dirty="0">
                <a:solidFill>
                  <a:schemeClr val="accent3"/>
                </a:solidFill>
                <a:latin typeface="+mj-lt"/>
              </a:rPr>
              <a:t>, Mesa, …</a:t>
            </a:r>
            <a:r>
              <a:rPr lang="en-US" baseline="30000" dirty="0">
                <a:solidFill>
                  <a:schemeClr val="accent3"/>
                </a:solidFill>
                <a:latin typeface="+mj-lt"/>
              </a:rPr>
              <a:t>2</a:t>
            </a:r>
            <a:endParaRPr lang="en-US" dirty="0">
              <a:solidFill>
                <a:schemeClr val="accent3"/>
              </a:solidFill>
              <a:latin typeface="+mj-lt"/>
            </a:endParaRPr>
          </a:p>
        </p:txBody>
      </p:sp>
      <p:sp>
        <p:nvSpPr>
          <p:cNvPr id="7" name="TextBox 6">
            <a:extLst>
              <a:ext uri="{FF2B5EF4-FFF2-40B4-BE49-F238E27FC236}">
                <a16:creationId xmlns:a16="http://schemas.microsoft.com/office/drawing/2014/main" id="{47118DD5-032F-49BD-8A41-67DE543FD31D}"/>
              </a:ext>
            </a:extLst>
          </p:cNvPr>
          <p:cNvSpPr txBox="1"/>
          <p:nvPr/>
        </p:nvSpPr>
        <p:spPr>
          <a:xfrm>
            <a:off x="265642" y="4564746"/>
            <a:ext cx="5359400" cy="1292662"/>
          </a:xfrm>
          <a:prstGeom prst="rect">
            <a:avLst/>
          </a:prstGeom>
          <a:noFill/>
        </p:spPr>
        <p:txBody>
          <a:bodyPr wrap="square" rtlCol="0">
            <a:spAutoFit/>
          </a:bodyPr>
          <a:lstStyle/>
          <a:p>
            <a:pPr algn="l"/>
            <a:r>
              <a:rPr lang="en-US" sz="2400" dirty="0">
                <a:solidFill>
                  <a:schemeClr val="accent4"/>
                </a:solidFill>
                <a:latin typeface="+mj-lt"/>
              </a:rPr>
              <a:t>Interactive</a:t>
            </a:r>
            <a:endParaRPr lang="en-US" dirty="0">
              <a:solidFill>
                <a:schemeClr val="accent4"/>
              </a:solidFill>
              <a:latin typeface="+mj-lt"/>
            </a:endParaRPr>
          </a:p>
          <a:p>
            <a:pPr marL="285750" indent="-285750" algn="l">
              <a:buFont typeface="Wingdings" panose="05000000000000000000" pitchFamily="2" charset="2"/>
              <a:buChar char="Ø"/>
            </a:pPr>
            <a:r>
              <a:rPr lang="en-US" dirty="0">
                <a:solidFill>
                  <a:schemeClr val="accent3"/>
                </a:solidFill>
                <a:latin typeface="+mj-lt"/>
              </a:rPr>
              <a:t>Julia is dynamic, </a:t>
            </a:r>
            <a:r>
              <a:rPr lang="en-US" dirty="0" err="1">
                <a:solidFill>
                  <a:schemeClr val="accent3"/>
                </a:solidFill>
                <a:latin typeface="+mj-lt"/>
              </a:rPr>
              <a:t>Agents.jl</a:t>
            </a:r>
            <a:r>
              <a:rPr lang="en-US" dirty="0">
                <a:solidFill>
                  <a:schemeClr val="accent3"/>
                </a:solidFill>
                <a:latin typeface="+mj-lt"/>
              </a:rPr>
              <a:t> is as well</a:t>
            </a:r>
          </a:p>
          <a:p>
            <a:pPr marL="285750" indent="-285750" algn="l">
              <a:buFont typeface="Wingdings" panose="05000000000000000000" pitchFamily="2" charset="2"/>
              <a:buChar char="Ø"/>
            </a:pPr>
            <a:r>
              <a:rPr lang="en-US" dirty="0">
                <a:solidFill>
                  <a:schemeClr val="accent3"/>
                </a:solidFill>
                <a:latin typeface="+mj-lt"/>
              </a:rPr>
              <a:t>Visualizations &amp; interactive applications</a:t>
            </a:r>
          </a:p>
          <a:p>
            <a:pPr marL="285750" indent="-285750" algn="l">
              <a:buFont typeface="Wingdings" panose="05000000000000000000" pitchFamily="2" charset="2"/>
              <a:buChar char="Ø"/>
            </a:pPr>
            <a:r>
              <a:rPr lang="en-US" dirty="0">
                <a:solidFill>
                  <a:schemeClr val="accent3"/>
                </a:solidFill>
                <a:latin typeface="+mj-lt"/>
              </a:rPr>
              <a:t>API is extendable and adaptable</a:t>
            </a:r>
          </a:p>
        </p:txBody>
      </p:sp>
      <p:sp>
        <p:nvSpPr>
          <p:cNvPr id="8" name="TextBox 7">
            <a:extLst>
              <a:ext uri="{FF2B5EF4-FFF2-40B4-BE49-F238E27FC236}">
                <a16:creationId xmlns:a16="http://schemas.microsoft.com/office/drawing/2014/main" id="{A9A23721-546C-49F1-84C9-0354462E03FB}"/>
              </a:ext>
            </a:extLst>
          </p:cNvPr>
          <p:cNvSpPr txBox="1"/>
          <p:nvPr/>
        </p:nvSpPr>
        <p:spPr>
          <a:xfrm>
            <a:off x="7425266" y="436778"/>
            <a:ext cx="4605866" cy="2123658"/>
          </a:xfrm>
          <a:prstGeom prst="rect">
            <a:avLst/>
          </a:prstGeom>
          <a:noFill/>
        </p:spPr>
        <p:txBody>
          <a:bodyPr wrap="square" rtlCol="0">
            <a:spAutoFit/>
          </a:bodyPr>
          <a:lstStyle/>
          <a:p>
            <a:pPr algn="l"/>
            <a:r>
              <a:rPr lang="en-US" sz="2400" dirty="0">
                <a:solidFill>
                  <a:schemeClr val="accent3"/>
                </a:solidFill>
                <a:latin typeface="+mj-lt"/>
              </a:rPr>
              <a:t>Feature-full</a:t>
            </a:r>
            <a:endParaRPr lang="en-US" dirty="0">
              <a:solidFill>
                <a:schemeClr val="accent3"/>
              </a:solidFill>
              <a:latin typeface="+mj-lt"/>
            </a:endParaRPr>
          </a:p>
          <a:p>
            <a:pPr marL="285750" indent="-285750" algn="l">
              <a:buFont typeface="Wingdings" panose="05000000000000000000" pitchFamily="2" charset="2"/>
              <a:buChar char="Ø"/>
            </a:pPr>
            <a:r>
              <a:rPr lang="en-US" dirty="0">
                <a:solidFill>
                  <a:schemeClr val="accent3"/>
                </a:solidFill>
                <a:latin typeface="+mj-lt"/>
              </a:rPr>
              <a:t>All standard functionality</a:t>
            </a:r>
          </a:p>
          <a:p>
            <a:pPr marL="285750" indent="-285750" algn="l">
              <a:buFont typeface="Wingdings" panose="05000000000000000000" pitchFamily="2" charset="2"/>
              <a:buChar char="Ø"/>
            </a:pPr>
            <a:r>
              <a:rPr lang="en-US" dirty="0">
                <a:solidFill>
                  <a:schemeClr val="accent3"/>
                </a:solidFill>
                <a:latin typeface="+mj-lt"/>
              </a:rPr>
              <a:t>Four kinds of spaces</a:t>
            </a:r>
          </a:p>
          <a:p>
            <a:pPr marL="285750" indent="-285750" algn="l">
              <a:buFont typeface="Wingdings" panose="05000000000000000000" pitchFamily="2" charset="2"/>
              <a:buChar char="Ø"/>
            </a:pPr>
            <a:r>
              <a:rPr lang="en-US" dirty="0">
                <a:solidFill>
                  <a:schemeClr val="accent3"/>
                </a:solidFill>
                <a:latin typeface="+mj-lt"/>
              </a:rPr>
              <a:t>Flexible data collection, parameter scanning, check-pointing</a:t>
            </a:r>
          </a:p>
          <a:p>
            <a:pPr marL="285750" indent="-285750" algn="l">
              <a:buFont typeface="Wingdings" panose="05000000000000000000" pitchFamily="2" charset="2"/>
              <a:buChar char="Ø"/>
            </a:pPr>
            <a:r>
              <a:rPr lang="en-US" dirty="0">
                <a:solidFill>
                  <a:schemeClr val="accent3"/>
                </a:solidFill>
                <a:latin typeface="+mj-lt"/>
              </a:rPr>
              <a:t>Multi-agent support</a:t>
            </a:r>
          </a:p>
          <a:p>
            <a:pPr marL="285750" indent="-285750" algn="l">
              <a:buFont typeface="Wingdings" panose="05000000000000000000" pitchFamily="2" charset="2"/>
              <a:buChar char="Ø"/>
            </a:pPr>
            <a:r>
              <a:rPr lang="en-US" dirty="0">
                <a:solidFill>
                  <a:schemeClr val="accent3"/>
                </a:solidFill>
                <a:latin typeface="+mj-lt"/>
              </a:rPr>
              <a:t>Many more…</a:t>
            </a:r>
            <a:r>
              <a:rPr lang="en-US" baseline="30000" dirty="0">
                <a:solidFill>
                  <a:schemeClr val="accent3"/>
                </a:solidFill>
                <a:latin typeface="+mj-lt"/>
              </a:rPr>
              <a:t>1</a:t>
            </a:r>
          </a:p>
        </p:txBody>
      </p:sp>
      <p:sp>
        <p:nvSpPr>
          <p:cNvPr id="9" name="TextBox 8">
            <a:extLst>
              <a:ext uri="{FF2B5EF4-FFF2-40B4-BE49-F238E27FC236}">
                <a16:creationId xmlns:a16="http://schemas.microsoft.com/office/drawing/2014/main" id="{6AF628D7-7936-4B45-9393-CCC191EF3A0D}"/>
              </a:ext>
            </a:extLst>
          </p:cNvPr>
          <p:cNvSpPr txBox="1"/>
          <p:nvPr/>
        </p:nvSpPr>
        <p:spPr>
          <a:xfrm>
            <a:off x="5331883" y="4564746"/>
            <a:ext cx="5359400" cy="1569660"/>
          </a:xfrm>
          <a:prstGeom prst="rect">
            <a:avLst/>
          </a:prstGeom>
          <a:noFill/>
        </p:spPr>
        <p:txBody>
          <a:bodyPr wrap="square" rtlCol="0">
            <a:spAutoFit/>
          </a:bodyPr>
          <a:lstStyle/>
          <a:p>
            <a:pPr algn="l"/>
            <a:r>
              <a:rPr lang="en-US" sz="2400" dirty="0">
                <a:solidFill>
                  <a:schemeClr val="accent6"/>
                </a:solidFill>
                <a:latin typeface="+mj-lt"/>
              </a:rPr>
              <a:t>Integrated</a:t>
            </a:r>
            <a:endParaRPr lang="en-US" dirty="0">
              <a:solidFill>
                <a:schemeClr val="accent6"/>
              </a:solidFill>
              <a:latin typeface="+mj-lt"/>
            </a:endParaRPr>
          </a:p>
          <a:p>
            <a:pPr marL="285750" indent="-285750" algn="l">
              <a:buFont typeface="Wingdings" panose="05000000000000000000" pitchFamily="2" charset="2"/>
              <a:buChar char="Ø"/>
            </a:pPr>
            <a:r>
              <a:rPr lang="en-US" dirty="0">
                <a:solidFill>
                  <a:schemeClr val="accent3"/>
                </a:solidFill>
                <a:latin typeface="+mj-lt"/>
              </a:rPr>
              <a:t>Integrates with the entire Julia ecosystem</a:t>
            </a:r>
          </a:p>
          <a:p>
            <a:pPr marL="285750" indent="-285750" algn="l">
              <a:buFont typeface="Wingdings" panose="05000000000000000000" pitchFamily="2" charset="2"/>
              <a:buChar char="Ø"/>
            </a:pPr>
            <a:r>
              <a:rPr lang="en-US" dirty="0">
                <a:solidFill>
                  <a:schemeClr val="accent3"/>
                </a:solidFill>
                <a:latin typeface="+mj-lt"/>
              </a:rPr>
              <a:t>Main output is a </a:t>
            </a:r>
            <a:r>
              <a:rPr lang="en-US" dirty="0" err="1">
                <a:solidFill>
                  <a:schemeClr val="accent3"/>
                </a:solidFill>
              </a:rPr>
              <a:t>DataFrame</a:t>
            </a:r>
            <a:endParaRPr lang="en-US" dirty="0">
              <a:solidFill>
                <a:schemeClr val="accent3"/>
              </a:solidFill>
            </a:endParaRPr>
          </a:p>
          <a:p>
            <a:pPr marL="285750" indent="-285750" algn="l">
              <a:buFont typeface="Wingdings" panose="05000000000000000000" pitchFamily="2" charset="2"/>
              <a:buChar char="Ø"/>
            </a:pPr>
            <a:r>
              <a:rPr lang="en-US" dirty="0">
                <a:solidFill>
                  <a:schemeClr val="accent3"/>
                </a:solidFill>
                <a:latin typeface="+mj-lt"/>
              </a:rPr>
              <a:t>Integrations with </a:t>
            </a:r>
            <a:r>
              <a:rPr lang="en-US" dirty="0" err="1">
                <a:solidFill>
                  <a:schemeClr val="accent3"/>
                </a:solidFill>
                <a:latin typeface="+mj-lt"/>
              </a:rPr>
              <a:t>DifferentialEquations.jl</a:t>
            </a:r>
            <a:r>
              <a:rPr lang="en-US" dirty="0">
                <a:solidFill>
                  <a:schemeClr val="accent3"/>
                </a:solidFill>
                <a:latin typeface="+mj-lt"/>
              </a:rPr>
              <a:t>, </a:t>
            </a:r>
            <a:r>
              <a:rPr lang="en-US" dirty="0" err="1">
                <a:solidFill>
                  <a:schemeClr val="accent3"/>
                </a:solidFill>
                <a:latin typeface="+mj-lt"/>
              </a:rPr>
              <a:t>LightGraphs.jl</a:t>
            </a:r>
            <a:r>
              <a:rPr lang="en-US" dirty="0">
                <a:solidFill>
                  <a:schemeClr val="accent3"/>
                </a:solidFill>
                <a:latin typeface="+mj-lt"/>
              </a:rPr>
              <a:t>, </a:t>
            </a:r>
            <a:r>
              <a:rPr lang="en-US" dirty="0" err="1">
                <a:solidFill>
                  <a:schemeClr val="accent3"/>
                </a:solidFill>
                <a:latin typeface="+mj-lt"/>
              </a:rPr>
              <a:t>BlackBoxOptim.jl</a:t>
            </a:r>
            <a:r>
              <a:rPr lang="en-US" dirty="0">
                <a:solidFill>
                  <a:schemeClr val="accent3"/>
                </a:solidFill>
                <a:latin typeface="+mj-lt"/>
              </a:rPr>
              <a:t>, …</a:t>
            </a:r>
            <a:r>
              <a:rPr lang="en-US" baseline="30000" dirty="0">
                <a:solidFill>
                  <a:schemeClr val="accent3"/>
                </a:solidFill>
                <a:latin typeface="+mj-lt"/>
              </a:rPr>
              <a:t>1</a:t>
            </a:r>
            <a:endParaRPr lang="en-US" dirty="0">
              <a:solidFill>
                <a:schemeClr val="accent3"/>
              </a:solidFill>
              <a:latin typeface="+mj-lt"/>
            </a:endParaRPr>
          </a:p>
        </p:txBody>
      </p:sp>
      <p:sp>
        <p:nvSpPr>
          <p:cNvPr id="10" name="TextBox 9">
            <a:extLst>
              <a:ext uri="{FF2B5EF4-FFF2-40B4-BE49-F238E27FC236}">
                <a16:creationId xmlns:a16="http://schemas.microsoft.com/office/drawing/2014/main" id="{B30896AD-9FEC-454D-8ADD-140FCDC05376}"/>
              </a:ext>
            </a:extLst>
          </p:cNvPr>
          <p:cNvSpPr txBox="1"/>
          <p:nvPr/>
        </p:nvSpPr>
        <p:spPr>
          <a:xfrm>
            <a:off x="163213" y="6427609"/>
            <a:ext cx="6472977" cy="338554"/>
          </a:xfrm>
          <a:prstGeom prst="rect">
            <a:avLst/>
          </a:prstGeom>
          <a:noFill/>
        </p:spPr>
        <p:txBody>
          <a:bodyPr wrap="square" rtlCol="0">
            <a:spAutoFit/>
          </a:bodyPr>
          <a:lstStyle/>
          <a:p>
            <a:pPr algn="l"/>
            <a:r>
              <a:rPr lang="en-US" sz="1600" dirty="0">
                <a:latin typeface="+mj-lt"/>
              </a:rPr>
              <a:t>[1] docs: </a:t>
            </a:r>
            <a:r>
              <a:rPr lang="en-US" sz="1600" dirty="0">
                <a:latin typeface="+mj-lt"/>
                <a:hlinkClick r:id="rId4"/>
              </a:rPr>
              <a:t>https://juliadynamics.github.io/Agents.jl/stable/</a:t>
            </a:r>
            <a:r>
              <a:rPr lang="en-US" sz="1600" dirty="0">
                <a:latin typeface="+mj-lt"/>
              </a:rPr>
              <a:t> </a:t>
            </a:r>
          </a:p>
        </p:txBody>
      </p:sp>
      <p:sp>
        <p:nvSpPr>
          <p:cNvPr id="11" name="TextBox 10">
            <a:extLst>
              <a:ext uri="{FF2B5EF4-FFF2-40B4-BE49-F238E27FC236}">
                <a16:creationId xmlns:a16="http://schemas.microsoft.com/office/drawing/2014/main" id="{B3D5BC3A-848D-4316-BC40-D280A165F9A8}"/>
              </a:ext>
            </a:extLst>
          </p:cNvPr>
          <p:cNvSpPr txBox="1"/>
          <p:nvPr/>
        </p:nvSpPr>
        <p:spPr>
          <a:xfrm>
            <a:off x="6636191" y="6427609"/>
            <a:ext cx="5060886" cy="338554"/>
          </a:xfrm>
          <a:prstGeom prst="rect">
            <a:avLst/>
          </a:prstGeom>
          <a:noFill/>
        </p:spPr>
        <p:txBody>
          <a:bodyPr wrap="square" rtlCol="0">
            <a:spAutoFit/>
          </a:bodyPr>
          <a:lstStyle/>
          <a:p>
            <a:pPr algn="l"/>
            <a:r>
              <a:rPr lang="en-US" sz="1600" dirty="0">
                <a:latin typeface="+mj-lt"/>
              </a:rPr>
              <a:t>[2] paper: </a:t>
            </a:r>
            <a:r>
              <a:rPr lang="en-US" sz="1600" dirty="0">
                <a:latin typeface="+mj-lt"/>
                <a:hlinkClick r:id="rId5"/>
              </a:rPr>
              <a:t>https://arxiv.org/abs/2101.10072</a:t>
            </a:r>
            <a:r>
              <a:rPr lang="en-US" sz="1600" dirty="0">
                <a:latin typeface="+mj-lt"/>
              </a:rPr>
              <a:t> </a:t>
            </a:r>
          </a:p>
        </p:txBody>
      </p:sp>
    </p:spTree>
    <p:extLst>
      <p:ext uri="{BB962C8B-B14F-4D97-AF65-F5344CB8AC3E}">
        <p14:creationId xmlns:p14="http://schemas.microsoft.com/office/powerpoint/2010/main" val="3962322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F605AD-FDB0-4A32-B81C-A857E5CF1729}"/>
              </a:ext>
            </a:extLst>
          </p:cNvPr>
          <p:cNvSpPr txBox="1"/>
          <p:nvPr/>
        </p:nvSpPr>
        <p:spPr>
          <a:xfrm>
            <a:off x="75519" y="120836"/>
            <a:ext cx="12028964" cy="5755422"/>
          </a:xfrm>
          <a:prstGeom prst="rect">
            <a:avLst/>
          </a:prstGeom>
          <a:noFill/>
        </p:spPr>
        <p:txBody>
          <a:bodyPr wrap="square" rtlCol="0">
            <a:spAutoFit/>
          </a:bodyPr>
          <a:lstStyle/>
          <a:p>
            <a:pPr algn="l"/>
            <a:r>
              <a:rPr lang="en-US" sz="2800" dirty="0">
                <a:solidFill>
                  <a:schemeClr val="accent1"/>
                </a:solidFill>
                <a:latin typeface="+mj-lt"/>
              </a:rPr>
              <a:t>Session 1 exercises</a:t>
            </a:r>
            <a:endParaRPr lang="en-US" sz="2000" dirty="0">
              <a:solidFill>
                <a:schemeClr val="accent1"/>
              </a:solidFill>
              <a:latin typeface="+mj-lt"/>
            </a:endParaRPr>
          </a:p>
          <a:p>
            <a:pPr marL="342900" indent="-342900">
              <a:buFont typeface="+mj-lt"/>
              <a:buAutoNum type="arabicPeriod"/>
            </a:pPr>
            <a:r>
              <a:rPr lang="en-US" sz="2000" dirty="0">
                <a:solidFill>
                  <a:schemeClr val="accent3"/>
                </a:solidFill>
                <a:latin typeface="+mj-lt"/>
              </a:rPr>
              <a:t>Introduce third group to the Schelling model. Re-initialize the model with </a:t>
            </a:r>
            <a:r>
              <a:rPr lang="en-US" sz="2000" dirty="0">
                <a:solidFill>
                  <a:schemeClr val="accent2"/>
                </a:solidFill>
              </a:rPr>
              <a:t>N</a:t>
            </a:r>
            <a:r>
              <a:rPr lang="en-US" sz="2000" dirty="0">
                <a:solidFill>
                  <a:schemeClr val="accent3"/>
                </a:solidFill>
                <a:latin typeface="+mj-lt"/>
              </a:rPr>
              <a:t> agents, having </a:t>
            </a:r>
            <a:r>
              <a:rPr lang="en-US" sz="2000" dirty="0">
                <a:solidFill>
                  <a:schemeClr val="accent2"/>
                </a:solidFill>
              </a:rPr>
              <a:t>N/3</a:t>
            </a:r>
            <a:r>
              <a:rPr lang="en-US" sz="2000" dirty="0">
                <a:solidFill>
                  <a:schemeClr val="accent3"/>
                </a:solidFill>
                <a:latin typeface="+mj-lt"/>
              </a:rPr>
              <a:t> agents of each type. Animate the model evolution using </a:t>
            </a:r>
            <a:r>
              <a:rPr lang="en-US" sz="2000" dirty="0" err="1">
                <a:solidFill>
                  <a:schemeClr val="accent2"/>
                </a:solidFill>
              </a:rPr>
              <a:t>abm_play</a:t>
            </a:r>
            <a:r>
              <a:rPr lang="en-US" sz="2000" dirty="0">
                <a:solidFill>
                  <a:schemeClr val="accent3"/>
                </a:solidFill>
                <a:latin typeface="+mj-lt"/>
              </a:rPr>
              <a:t> so that each agent group is plotted with a different color and marker.</a:t>
            </a:r>
          </a:p>
          <a:p>
            <a:pPr marL="342900" indent="-342900">
              <a:buFont typeface="+mj-lt"/>
              <a:buAutoNum type="arabicPeriod"/>
            </a:pPr>
            <a:endParaRPr lang="en-US" sz="2000" dirty="0">
              <a:solidFill>
                <a:schemeClr val="accent3"/>
              </a:solidFill>
              <a:latin typeface="+mj-lt"/>
            </a:endParaRPr>
          </a:p>
          <a:p>
            <a:pPr marL="342900" indent="-342900">
              <a:buFont typeface="+mj-lt"/>
              <a:buAutoNum type="arabicPeriod"/>
            </a:pPr>
            <a:r>
              <a:rPr lang="en-US" sz="2000" dirty="0">
                <a:solidFill>
                  <a:schemeClr val="accent3"/>
                </a:solidFill>
                <a:latin typeface="+mj-lt"/>
              </a:rPr>
              <a:t>Continue with the Schelling model. Introduce a agent property </a:t>
            </a:r>
            <a:r>
              <a:rPr lang="en-US" sz="2000" dirty="0">
                <a:solidFill>
                  <a:schemeClr val="accent2"/>
                </a:solidFill>
              </a:rPr>
              <a:t>stationary</a:t>
            </a:r>
            <a:r>
              <a:rPr lang="en-US" sz="2000" dirty="0">
                <a:solidFill>
                  <a:schemeClr val="accent3"/>
                </a:solidFill>
                <a:latin typeface="+mj-lt"/>
              </a:rPr>
              <a:t> that counts how many steps has an agent remained in the same location. Then, collect agent happiness only for agents that are stationary for </a:t>
            </a:r>
            <a:r>
              <a:rPr lang="en-US" sz="2000" dirty="0">
                <a:solidFill>
                  <a:schemeClr val="accent2"/>
                </a:solidFill>
              </a:rPr>
              <a:t>x</a:t>
            </a:r>
            <a:r>
              <a:rPr lang="en-US" sz="2000" dirty="0">
                <a:solidFill>
                  <a:schemeClr val="accent3"/>
                </a:solidFill>
                <a:latin typeface="+mj-lt"/>
              </a:rPr>
              <a:t> steps.</a:t>
            </a:r>
          </a:p>
          <a:p>
            <a:pPr marL="342900" indent="-342900">
              <a:buFont typeface="+mj-lt"/>
              <a:buAutoNum type="arabicPeriod"/>
            </a:pPr>
            <a:endParaRPr lang="en-US" sz="2000" dirty="0">
              <a:solidFill>
                <a:schemeClr val="accent3"/>
              </a:solidFill>
              <a:latin typeface="+mj-lt"/>
            </a:endParaRPr>
          </a:p>
          <a:p>
            <a:pPr marL="342900" indent="-342900">
              <a:buFont typeface="+mj-lt"/>
              <a:buAutoNum type="arabicPeriod"/>
            </a:pPr>
            <a:r>
              <a:rPr lang="en-US" sz="2000" dirty="0">
                <a:solidFill>
                  <a:schemeClr val="accent3"/>
                </a:solidFill>
                <a:latin typeface="+mj-lt"/>
              </a:rPr>
              <a:t>Modify the model properties to have a dictionary that maps agent group to a "segregation" counter, an integer. Then create a </a:t>
            </a:r>
            <a:r>
              <a:rPr lang="en-US" sz="2000" dirty="0" err="1">
                <a:solidFill>
                  <a:schemeClr val="accent2"/>
                </a:solidFill>
              </a:rPr>
              <a:t>model_step</a:t>
            </a:r>
            <a:r>
              <a:rPr lang="en-US" sz="2000" dirty="0">
                <a:solidFill>
                  <a:schemeClr val="accent2"/>
                </a:solidFill>
              </a:rPr>
              <a:t>!</a:t>
            </a:r>
            <a:r>
              <a:rPr lang="en-US" sz="2000" dirty="0">
                <a:solidFill>
                  <a:schemeClr val="accent3"/>
                </a:solidFill>
                <a:latin typeface="+mj-lt"/>
              </a:rPr>
              <a:t> function that at its start it sets all segregations to 0. Then, it loops over agents. Each agent that has all 8 neighbors be of the same group, increments their group segregation property by 1.</a:t>
            </a:r>
          </a:p>
          <a:p>
            <a:pPr marL="342900" indent="-342900">
              <a:buFont typeface="+mj-lt"/>
              <a:buAutoNum type="arabicPeriod"/>
            </a:pPr>
            <a:endParaRPr lang="en-US" sz="2000" dirty="0">
              <a:solidFill>
                <a:schemeClr val="accent3"/>
              </a:solidFill>
              <a:latin typeface="+mj-lt"/>
            </a:endParaRPr>
          </a:p>
          <a:p>
            <a:pPr marL="342900" indent="-342900">
              <a:buFont typeface="+mj-lt"/>
              <a:buAutoNum type="arabicPeriod"/>
            </a:pPr>
            <a:r>
              <a:rPr lang="en-US" sz="2000" dirty="0">
                <a:solidFill>
                  <a:schemeClr val="accent3"/>
                </a:solidFill>
                <a:latin typeface="+mj-lt"/>
              </a:rPr>
              <a:t>Then, use </a:t>
            </a:r>
            <a:r>
              <a:rPr lang="en-US" sz="2000" dirty="0">
                <a:solidFill>
                  <a:schemeClr val="accent2"/>
                </a:solidFill>
              </a:rPr>
              <a:t>run! </a:t>
            </a:r>
            <a:r>
              <a:rPr lang="en-US" sz="2000" dirty="0">
                <a:solidFill>
                  <a:schemeClr val="accent3"/>
                </a:solidFill>
                <a:latin typeface="+mj-lt"/>
              </a:rPr>
              <a:t>to collect model data. Specifically, collect the segregation counter of each group as an individual column of the output dataframe. Plot each segregation curve versus the step number, using the same colors you used to plot agents in </a:t>
            </a:r>
            <a:r>
              <a:rPr lang="en-US" sz="2000" dirty="0" err="1">
                <a:solidFill>
                  <a:schemeClr val="accent2"/>
                </a:solidFill>
              </a:rPr>
              <a:t>abm_play</a:t>
            </a:r>
            <a:r>
              <a:rPr lang="en-US" sz="2000" dirty="0">
                <a:solidFill>
                  <a:schemeClr val="accent3"/>
                </a:solidFill>
                <a:latin typeface="+mj-lt"/>
              </a:rPr>
              <a:t>.</a:t>
            </a:r>
          </a:p>
          <a:p>
            <a:pPr marL="342900" indent="-342900">
              <a:buFont typeface="+mj-lt"/>
              <a:buAutoNum type="arabicPeriod"/>
            </a:pPr>
            <a:endParaRPr lang="en-US" sz="2000" dirty="0">
              <a:solidFill>
                <a:schemeClr val="accent3"/>
              </a:solidFill>
              <a:latin typeface="+mj-lt"/>
            </a:endParaRPr>
          </a:p>
        </p:txBody>
      </p:sp>
      <p:sp>
        <p:nvSpPr>
          <p:cNvPr id="3" name="Rectangle: Rounded Corners 2">
            <a:extLst>
              <a:ext uri="{FF2B5EF4-FFF2-40B4-BE49-F238E27FC236}">
                <a16:creationId xmlns:a16="http://schemas.microsoft.com/office/drawing/2014/main" id="{44905E7F-6201-4120-A40F-87F921A7535A}"/>
              </a:ext>
            </a:extLst>
          </p:cNvPr>
          <p:cNvSpPr/>
          <p:nvPr/>
        </p:nvSpPr>
        <p:spPr>
          <a:xfrm>
            <a:off x="509047" y="5671934"/>
            <a:ext cx="11204042" cy="102752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600" i="1" dirty="0">
                <a:latin typeface="+mj-lt"/>
              </a:rPr>
              <a:t>Where can I get support for </a:t>
            </a:r>
            <a:r>
              <a:rPr lang="en-US" sz="1600" i="1" dirty="0" err="1">
                <a:latin typeface="+mj-lt"/>
              </a:rPr>
              <a:t>Agents.jl</a:t>
            </a:r>
            <a:r>
              <a:rPr lang="en-US" sz="1600" i="1" dirty="0">
                <a:latin typeface="+mj-lt"/>
              </a:rPr>
              <a:t>? (1) read online documentation, (2) chat with us in the channel </a:t>
            </a:r>
            <a:br>
              <a:rPr lang="en-US" sz="1600" i="1" dirty="0">
                <a:latin typeface="+mj-lt"/>
              </a:rPr>
            </a:br>
            <a:r>
              <a:rPr lang="en-US" sz="1600" i="1" dirty="0">
                <a:solidFill>
                  <a:schemeClr val="accent2">
                    <a:lumMod val="40000"/>
                    <a:lumOff val="60000"/>
                  </a:schemeClr>
                </a:solidFill>
                <a:latin typeface="+mj-lt"/>
              </a:rPr>
              <a:t>#dynamics-bridged </a:t>
            </a:r>
            <a:r>
              <a:rPr lang="en-US" sz="1600" i="1" dirty="0">
                <a:latin typeface="+mj-lt"/>
              </a:rPr>
              <a:t>in the Julia Slack: </a:t>
            </a:r>
            <a:r>
              <a:rPr lang="en-US" sz="1600" i="1" dirty="0">
                <a:solidFill>
                  <a:schemeClr val="accent2">
                    <a:lumMod val="40000"/>
                    <a:lumOff val="60000"/>
                  </a:schemeClr>
                </a:solidFill>
                <a:latin typeface="+mj-lt"/>
                <a:hlinkClick r:id="rId2">
                  <a:extLst>
                    <a:ext uri="{A12FA001-AC4F-418D-AE19-62706E023703}">
                      <ahyp:hlinkClr xmlns:ahyp="http://schemas.microsoft.com/office/drawing/2018/hyperlinkcolor" val="tx"/>
                    </a:ext>
                  </a:extLst>
                </a:hlinkClick>
              </a:rPr>
              <a:t>https://julialang.org/slack/</a:t>
            </a:r>
            <a:r>
              <a:rPr lang="en-US" sz="1600" i="1" dirty="0">
                <a:latin typeface="+mj-lt"/>
              </a:rPr>
              <a:t> , (3) post a question in the Julia discourse: </a:t>
            </a:r>
            <a:r>
              <a:rPr lang="en-US" sz="1600" i="1" dirty="0">
                <a:solidFill>
                  <a:schemeClr val="accent2">
                    <a:lumMod val="40000"/>
                    <a:lumOff val="60000"/>
                  </a:schemeClr>
                </a:solidFill>
                <a:latin typeface="+mj-lt"/>
                <a:hlinkClick r:id="rId3">
                  <a:extLst>
                    <a:ext uri="{A12FA001-AC4F-418D-AE19-62706E023703}">
                      <ahyp:hlinkClr xmlns:ahyp="http://schemas.microsoft.com/office/drawing/2018/hyperlinkcolor" val="tx"/>
                    </a:ext>
                  </a:extLst>
                </a:hlinkClick>
              </a:rPr>
              <a:t>https://discourse.julialang.org/</a:t>
            </a:r>
            <a:r>
              <a:rPr lang="en-US" sz="1600" i="1" dirty="0">
                <a:solidFill>
                  <a:schemeClr val="accent2">
                    <a:lumMod val="40000"/>
                    <a:lumOff val="60000"/>
                  </a:schemeClr>
                </a:solidFill>
                <a:latin typeface="+mj-lt"/>
              </a:rPr>
              <a:t> </a:t>
            </a:r>
            <a:r>
              <a:rPr lang="en-US" sz="1600" i="1" dirty="0">
                <a:latin typeface="+mj-lt"/>
              </a:rPr>
              <a:t>in the category “Modelling and simulations”, using “agent” as a tag! </a:t>
            </a:r>
          </a:p>
        </p:txBody>
      </p:sp>
    </p:spTree>
    <p:extLst>
      <p:ext uri="{BB962C8B-B14F-4D97-AF65-F5344CB8AC3E}">
        <p14:creationId xmlns:p14="http://schemas.microsoft.com/office/powerpoint/2010/main" val="2484380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F605AD-FDB0-4A32-B81C-A857E5CF1729}"/>
              </a:ext>
            </a:extLst>
          </p:cNvPr>
          <p:cNvSpPr txBox="1"/>
          <p:nvPr/>
        </p:nvSpPr>
        <p:spPr>
          <a:xfrm>
            <a:off x="75519" y="120836"/>
            <a:ext cx="12028964" cy="2954655"/>
          </a:xfrm>
          <a:prstGeom prst="rect">
            <a:avLst/>
          </a:prstGeom>
          <a:noFill/>
        </p:spPr>
        <p:txBody>
          <a:bodyPr wrap="square" rtlCol="0">
            <a:spAutoFit/>
          </a:bodyPr>
          <a:lstStyle/>
          <a:p>
            <a:pPr algn="l"/>
            <a:r>
              <a:rPr lang="en-US" sz="2400" dirty="0">
                <a:solidFill>
                  <a:schemeClr val="accent1"/>
                </a:solidFill>
                <a:latin typeface="+mj-lt"/>
              </a:rPr>
              <a:t>Session 2 exercises – part 1: Extensions of the Schoolyard example</a:t>
            </a:r>
            <a:endParaRPr lang="en-US" dirty="0">
              <a:solidFill>
                <a:schemeClr val="accent1"/>
              </a:solidFill>
              <a:latin typeface="+mj-lt"/>
            </a:endParaRPr>
          </a:p>
          <a:p>
            <a:pPr marL="342900" indent="-342900">
              <a:buFont typeface="+mj-lt"/>
              <a:buAutoNum type="arabicPeriod"/>
            </a:pPr>
            <a:r>
              <a:rPr lang="en-US" dirty="0">
                <a:solidFill>
                  <a:schemeClr val="accent3"/>
                </a:solidFill>
                <a:latin typeface="+mj-lt"/>
              </a:rPr>
              <a:t>Modify the </a:t>
            </a:r>
            <a:r>
              <a:rPr lang="en-US" dirty="0" err="1">
                <a:solidFill>
                  <a:schemeClr val="accent2"/>
                </a:solidFill>
              </a:rPr>
              <a:t>agent_step</a:t>
            </a:r>
            <a:r>
              <a:rPr lang="en-US" dirty="0">
                <a:solidFill>
                  <a:schemeClr val="accent2"/>
                </a:solidFill>
              </a:rPr>
              <a:t>! </a:t>
            </a:r>
            <a:r>
              <a:rPr lang="en-US" dirty="0">
                <a:solidFill>
                  <a:schemeClr val="accent3"/>
                </a:solidFill>
                <a:latin typeface="+mj-lt"/>
              </a:rPr>
              <a:t>function so that the </a:t>
            </a:r>
            <a:r>
              <a:rPr lang="en-US" dirty="0" err="1">
                <a:solidFill>
                  <a:schemeClr val="accent2"/>
                </a:solidFill>
              </a:rPr>
              <a:t>new_pos</a:t>
            </a:r>
            <a:r>
              <a:rPr lang="en-US" dirty="0">
                <a:solidFill>
                  <a:schemeClr val="accent2"/>
                </a:solidFill>
              </a:rPr>
              <a:t> </a:t>
            </a:r>
            <a:r>
              <a:rPr lang="en-US" dirty="0">
                <a:solidFill>
                  <a:schemeClr val="accent3"/>
                </a:solidFill>
                <a:latin typeface="+mj-lt"/>
              </a:rPr>
              <a:t>variable is clamped into the size of the schoolyard (the continuous space), because if the </a:t>
            </a:r>
            <a:r>
              <a:rPr lang="en-US" dirty="0" err="1">
                <a:solidFill>
                  <a:schemeClr val="accent2"/>
                </a:solidFill>
              </a:rPr>
              <a:t>new_pos</a:t>
            </a:r>
            <a:r>
              <a:rPr lang="en-US" dirty="0">
                <a:solidFill>
                  <a:schemeClr val="accent2"/>
                </a:solidFill>
              </a:rPr>
              <a:t> </a:t>
            </a:r>
            <a:r>
              <a:rPr lang="en-US" dirty="0">
                <a:solidFill>
                  <a:schemeClr val="accent3"/>
                </a:solidFill>
                <a:latin typeface="+mj-lt"/>
              </a:rPr>
              <a:t>exceeds the limits of a space an error is thrown. Hint: what’s </a:t>
            </a:r>
            <a:r>
              <a:rPr lang="en-US" dirty="0">
                <a:solidFill>
                  <a:schemeClr val="accent2"/>
                </a:solidFill>
              </a:rPr>
              <a:t>size(</a:t>
            </a:r>
            <a:r>
              <a:rPr lang="en-US" dirty="0" err="1">
                <a:solidFill>
                  <a:schemeClr val="accent2"/>
                </a:solidFill>
              </a:rPr>
              <a:t>model.space</a:t>
            </a:r>
            <a:r>
              <a:rPr lang="en-US" dirty="0">
                <a:solidFill>
                  <a:schemeClr val="accent2"/>
                </a:solidFill>
              </a:rPr>
              <a:t>)</a:t>
            </a:r>
            <a:r>
              <a:rPr lang="en-US" dirty="0">
                <a:solidFill>
                  <a:schemeClr val="accent3"/>
                </a:solidFill>
                <a:latin typeface="+mj-lt"/>
              </a:rPr>
              <a:t> ?</a:t>
            </a:r>
          </a:p>
          <a:p>
            <a:pPr marL="342900" indent="-342900">
              <a:buFont typeface="+mj-lt"/>
              <a:buAutoNum type="arabicPeriod"/>
            </a:pPr>
            <a:r>
              <a:rPr lang="en-US" dirty="0">
                <a:solidFill>
                  <a:schemeClr val="accent3"/>
                </a:solidFill>
                <a:latin typeface="+mj-lt"/>
              </a:rPr>
              <a:t>Modify the </a:t>
            </a:r>
            <a:r>
              <a:rPr lang="en-US" dirty="0">
                <a:solidFill>
                  <a:schemeClr val="accent2"/>
                </a:solidFill>
              </a:rPr>
              <a:t>schoolyard</a:t>
            </a:r>
            <a:r>
              <a:rPr lang="en-US" dirty="0">
                <a:solidFill>
                  <a:schemeClr val="accent3"/>
                </a:solidFill>
                <a:latin typeface="+mj-lt"/>
              </a:rPr>
              <a:t> function so that students have not just one friend and one foe, but 8 of each.</a:t>
            </a:r>
          </a:p>
          <a:p>
            <a:pPr marL="342900" indent="-342900">
              <a:buFont typeface="+mj-lt"/>
              <a:buAutoNum type="arabicPeriod"/>
            </a:pPr>
            <a:r>
              <a:rPr lang="en-US" dirty="0">
                <a:solidFill>
                  <a:schemeClr val="accent3"/>
                </a:solidFill>
                <a:latin typeface="+mj-lt"/>
              </a:rPr>
              <a:t>Modify the </a:t>
            </a:r>
            <a:r>
              <a:rPr lang="en-US" dirty="0" err="1">
                <a:solidFill>
                  <a:schemeClr val="accent2"/>
                </a:solidFill>
              </a:rPr>
              <a:t>agent_step</a:t>
            </a:r>
            <a:r>
              <a:rPr lang="en-US" dirty="0">
                <a:solidFill>
                  <a:schemeClr val="accent2"/>
                </a:solidFill>
              </a:rPr>
              <a:t>!</a:t>
            </a:r>
            <a:r>
              <a:rPr lang="en-US" dirty="0">
                <a:solidFill>
                  <a:schemeClr val="accent3"/>
                </a:solidFill>
                <a:latin typeface="+mj-lt"/>
              </a:rPr>
              <a:t> function such that the </a:t>
            </a:r>
            <a:r>
              <a:rPr lang="en-US" dirty="0">
                <a:solidFill>
                  <a:schemeClr val="accent2"/>
                </a:solidFill>
              </a:rPr>
              <a:t>force</a:t>
            </a:r>
            <a:r>
              <a:rPr lang="en-US" dirty="0">
                <a:solidFill>
                  <a:schemeClr val="accent3"/>
                </a:solidFill>
                <a:latin typeface="+mj-lt"/>
              </a:rPr>
              <a:t> value of each loop in the social network adherence section takes into account not only </a:t>
            </a:r>
            <a:r>
              <a:rPr lang="en-US" dirty="0" err="1">
                <a:solidFill>
                  <a:schemeClr val="accent3"/>
                </a:solidFill>
                <a:latin typeface="+mj-lt"/>
              </a:rPr>
              <a:t>buddiness</a:t>
            </a:r>
            <a:r>
              <a:rPr lang="en-US" dirty="0">
                <a:solidFill>
                  <a:schemeClr val="accent3"/>
                </a:solidFill>
                <a:latin typeface="+mj-lt"/>
              </a:rPr>
              <a:t>, but also </a:t>
            </a:r>
            <a:r>
              <a:rPr lang="en-US" dirty="0">
                <a:solidFill>
                  <a:schemeClr val="accent2"/>
                </a:solidFill>
              </a:rPr>
              <a:t>class</a:t>
            </a:r>
            <a:r>
              <a:rPr lang="en-US" dirty="0">
                <a:solidFill>
                  <a:schemeClr val="accent3"/>
                </a:solidFill>
                <a:latin typeface="+mj-lt"/>
              </a:rPr>
              <a:t>. The </a:t>
            </a:r>
            <a:r>
              <a:rPr lang="en-US" dirty="0">
                <a:solidFill>
                  <a:schemeClr val="accent2"/>
                </a:solidFill>
              </a:rPr>
              <a:t>schoolyard</a:t>
            </a:r>
            <a:r>
              <a:rPr lang="en-US" dirty="0">
                <a:solidFill>
                  <a:schemeClr val="accent3"/>
                </a:solidFill>
                <a:latin typeface="+mj-lt"/>
              </a:rPr>
              <a:t> function could pass in two additional keyword arguments: </a:t>
            </a:r>
            <a:r>
              <a:rPr lang="en-US" dirty="0" err="1">
                <a:solidFill>
                  <a:schemeClr val="accent2"/>
                </a:solidFill>
              </a:rPr>
              <a:t>a_force</a:t>
            </a:r>
            <a:r>
              <a:rPr lang="en-US" dirty="0">
                <a:solidFill>
                  <a:schemeClr val="accent2"/>
                </a:solidFill>
              </a:rPr>
              <a:t> = 0.5</a:t>
            </a:r>
            <a:r>
              <a:rPr lang="en-US" dirty="0">
                <a:solidFill>
                  <a:schemeClr val="accent3"/>
                </a:solidFill>
                <a:latin typeface="+mj-lt"/>
              </a:rPr>
              <a:t> and </a:t>
            </a:r>
            <a:r>
              <a:rPr lang="en-US" dirty="0" err="1">
                <a:solidFill>
                  <a:schemeClr val="accent2"/>
                </a:solidFill>
              </a:rPr>
              <a:t>b_force</a:t>
            </a:r>
            <a:r>
              <a:rPr lang="en-US" dirty="0">
                <a:solidFill>
                  <a:schemeClr val="accent2"/>
                </a:solidFill>
              </a:rPr>
              <a:t> = -0.5</a:t>
            </a:r>
            <a:r>
              <a:rPr lang="en-US" dirty="0">
                <a:solidFill>
                  <a:schemeClr val="accent3"/>
                </a:solidFill>
                <a:latin typeface="+mj-lt"/>
              </a:rPr>
              <a:t> to store as model properties for example. Update the </a:t>
            </a:r>
            <a:r>
              <a:rPr lang="en-US" dirty="0">
                <a:solidFill>
                  <a:schemeClr val="accent2"/>
                </a:solidFill>
              </a:rPr>
              <a:t>sliders</a:t>
            </a:r>
            <a:r>
              <a:rPr lang="en-US" dirty="0">
                <a:solidFill>
                  <a:schemeClr val="accent3"/>
                </a:solidFill>
                <a:latin typeface="+mj-lt"/>
              </a:rPr>
              <a:t> dictionary such that </a:t>
            </a:r>
            <a:r>
              <a:rPr lang="en-US" dirty="0" err="1">
                <a:solidFill>
                  <a:schemeClr val="accent2"/>
                </a:solidFill>
              </a:rPr>
              <a:t>a_force</a:t>
            </a:r>
            <a:r>
              <a:rPr lang="en-US" dirty="0">
                <a:solidFill>
                  <a:schemeClr val="accent3"/>
                </a:solidFill>
                <a:latin typeface="+mj-lt"/>
              </a:rPr>
              <a:t> and </a:t>
            </a:r>
            <a:r>
              <a:rPr lang="en-US" dirty="0" err="1">
                <a:solidFill>
                  <a:schemeClr val="accent2"/>
                </a:solidFill>
              </a:rPr>
              <a:t>b_force</a:t>
            </a:r>
            <a:r>
              <a:rPr lang="en-US" dirty="0">
                <a:solidFill>
                  <a:schemeClr val="accent3"/>
                </a:solidFill>
                <a:latin typeface="+mj-lt"/>
              </a:rPr>
              <a:t> can be altered in the data exploration window.</a:t>
            </a:r>
          </a:p>
        </p:txBody>
      </p:sp>
      <p:sp>
        <p:nvSpPr>
          <p:cNvPr id="3" name="TextBox 2">
            <a:extLst>
              <a:ext uri="{FF2B5EF4-FFF2-40B4-BE49-F238E27FC236}">
                <a16:creationId xmlns:a16="http://schemas.microsoft.com/office/drawing/2014/main" id="{B24FE7FB-BBB0-4F5E-ACFA-D7E8411D87C6}"/>
              </a:ext>
            </a:extLst>
          </p:cNvPr>
          <p:cNvSpPr txBox="1"/>
          <p:nvPr/>
        </p:nvSpPr>
        <p:spPr>
          <a:xfrm>
            <a:off x="75519" y="3228511"/>
            <a:ext cx="12028964" cy="3508653"/>
          </a:xfrm>
          <a:prstGeom prst="rect">
            <a:avLst/>
          </a:prstGeom>
          <a:noFill/>
        </p:spPr>
        <p:txBody>
          <a:bodyPr wrap="square" rtlCol="0">
            <a:spAutoFit/>
          </a:bodyPr>
          <a:lstStyle/>
          <a:p>
            <a:r>
              <a:rPr lang="en-US" sz="2400" dirty="0">
                <a:solidFill>
                  <a:schemeClr val="accent4"/>
                </a:solidFill>
                <a:latin typeface="+mj-lt"/>
              </a:rPr>
              <a:t>Session 2 exercises – part 2: Create a new ABM from scratch!</a:t>
            </a:r>
          </a:p>
          <a:p>
            <a:r>
              <a:rPr lang="en-US" dirty="0">
                <a:solidFill>
                  <a:schemeClr val="accent3"/>
                </a:solidFill>
                <a:latin typeface="+mj-lt"/>
              </a:rPr>
              <a:t>Implement a rock-paper-scissors model. Agents exist on an </a:t>
            </a:r>
            <a:r>
              <a:rPr lang="en-US" dirty="0" err="1">
                <a:solidFill>
                  <a:schemeClr val="accent2"/>
                </a:solidFill>
              </a:rPr>
              <a:t>MxM</a:t>
            </a:r>
            <a:r>
              <a:rPr lang="en-US" dirty="0">
                <a:solidFill>
                  <a:schemeClr val="accent3"/>
                </a:solidFill>
                <a:latin typeface="+mj-lt"/>
              </a:rPr>
              <a:t> square grid, and have a </a:t>
            </a:r>
            <a:r>
              <a:rPr lang="en-US" dirty="0">
                <a:solidFill>
                  <a:schemeClr val="accent2"/>
                </a:solidFill>
              </a:rPr>
              <a:t>type</a:t>
            </a:r>
            <a:r>
              <a:rPr lang="en-US" dirty="0">
                <a:solidFill>
                  <a:schemeClr val="accent3"/>
                </a:solidFill>
                <a:latin typeface="+mj-lt"/>
              </a:rPr>
              <a:t> property which can be one of: </a:t>
            </a:r>
            <a:r>
              <a:rPr lang="en-US" dirty="0">
                <a:solidFill>
                  <a:schemeClr val="accent2"/>
                </a:solidFill>
              </a:rPr>
              <a:t>:rock, :paper, :scissors</a:t>
            </a:r>
            <a:r>
              <a:rPr lang="en-US" dirty="0">
                <a:solidFill>
                  <a:schemeClr val="accent3"/>
                </a:solidFill>
                <a:latin typeface="+mj-lt"/>
              </a:rPr>
              <a:t>. Populate the grid randomly with </a:t>
            </a:r>
            <a:r>
              <a:rPr lang="en-US" dirty="0">
                <a:solidFill>
                  <a:schemeClr val="accent2"/>
                </a:solidFill>
              </a:rPr>
              <a:t>N &lt; M^2</a:t>
            </a:r>
            <a:r>
              <a:rPr lang="en-US" dirty="0">
                <a:solidFill>
                  <a:schemeClr val="accent3"/>
                </a:solidFill>
                <a:latin typeface="+mj-lt"/>
              </a:rPr>
              <a:t> agents (1/3 of each kind). Use a random scheduler. The model dynamics are as follows: each agent first pick a random nearby position (use distance with 4 neighbors). Then, they roll a three-sided dice and perform one of the following 3 actions:</a:t>
            </a:r>
          </a:p>
          <a:p>
            <a:endParaRPr lang="en-US" dirty="0">
              <a:solidFill>
                <a:schemeClr val="accent3"/>
              </a:solidFill>
              <a:latin typeface="+mj-lt"/>
            </a:endParaRPr>
          </a:p>
          <a:p>
            <a:pPr marL="342900" indent="-342900">
              <a:buFont typeface="+mj-lt"/>
              <a:buAutoNum type="arabicPeriod"/>
            </a:pPr>
            <a:r>
              <a:rPr lang="en-US" dirty="0">
                <a:solidFill>
                  <a:schemeClr val="accent3"/>
                </a:solidFill>
                <a:latin typeface="+mj-lt"/>
              </a:rPr>
              <a:t>Fight: Fight your neighbor according to the rules of rock-paper-scissors. The loser is killed with </a:t>
            </a:r>
            <a:r>
              <a:rPr lang="en-US" dirty="0" err="1">
                <a:solidFill>
                  <a:schemeClr val="accent2"/>
                </a:solidFill>
              </a:rPr>
              <a:t>kill_agent</a:t>
            </a:r>
            <a:r>
              <a:rPr lang="en-US" dirty="0">
                <a:solidFill>
                  <a:schemeClr val="accent2"/>
                </a:solidFill>
              </a:rPr>
              <a:t>!</a:t>
            </a:r>
            <a:r>
              <a:rPr lang="en-US" dirty="0">
                <a:solidFill>
                  <a:schemeClr val="accent3"/>
                </a:solidFill>
                <a:latin typeface="+mj-lt"/>
              </a:rPr>
              <a:t>. Do nothing if the chosen position is empty or if there is a tie.</a:t>
            </a:r>
          </a:p>
          <a:p>
            <a:pPr marL="342900" indent="-342900">
              <a:buFont typeface="+mj-lt"/>
              <a:buAutoNum type="arabicPeriod"/>
            </a:pPr>
            <a:r>
              <a:rPr lang="en-US" dirty="0">
                <a:solidFill>
                  <a:schemeClr val="accent3"/>
                </a:solidFill>
                <a:latin typeface="+mj-lt"/>
              </a:rPr>
              <a:t>Reproduce: If the chosen position is empty, it becomes a new agent with same type via </a:t>
            </a:r>
            <a:r>
              <a:rPr lang="en-US" dirty="0" err="1">
                <a:solidFill>
                  <a:schemeClr val="accent2"/>
                </a:solidFill>
              </a:rPr>
              <a:t>add_agent</a:t>
            </a:r>
            <a:r>
              <a:rPr lang="en-US" dirty="0">
                <a:solidFill>
                  <a:schemeClr val="accent2"/>
                </a:solidFill>
              </a:rPr>
              <a:t>!</a:t>
            </a:r>
            <a:r>
              <a:rPr lang="en-US" dirty="0">
                <a:solidFill>
                  <a:schemeClr val="accent3"/>
                </a:solidFill>
                <a:latin typeface="+mj-lt"/>
              </a:rPr>
              <a:t>.</a:t>
            </a:r>
          </a:p>
          <a:p>
            <a:pPr marL="342900" indent="-342900">
              <a:buFont typeface="+mj-lt"/>
              <a:buAutoNum type="arabicPeriod"/>
            </a:pPr>
            <a:r>
              <a:rPr lang="en-US" dirty="0">
                <a:solidFill>
                  <a:schemeClr val="accent3"/>
                </a:solidFill>
                <a:latin typeface="+mj-lt"/>
              </a:rPr>
              <a:t>Move: Move to the nearby position using </a:t>
            </a:r>
            <a:r>
              <a:rPr lang="en-US" dirty="0" err="1">
                <a:solidFill>
                  <a:schemeClr val="accent2"/>
                </a:solidFill>
              </a:rPr>
              <a:t>move_agent</a:t>
            </a:r>
            <a:r>
              <a:rPr lang="en-US" dirty="0">
                <a:solidFill>
                  <a:schemeClr val="accent2"/>
                </a:solidFill>
              </a:rPr>
              <a:t>!</a:t>
            </a:r>
            <a:r>
              <a:rPr lang="en-US" dirty="0">
                <a:solidFill>
                  <a:schemeClr val="accent3"/>
                </a:solidFill>
                <a:latin typeface="+mj-lt"/>
              </a:rPr>
              <a:t>. If another agent was already there, that agent moves to the first agent’s original position (that has been left empty).</a:t>
            </a:r>
          </a:p>
        </p:txBody>
      </p:sp>
    </p:spTree>
    <p:extLst>
      <p:ext uri="{BB962C8B-B14F-4D97-AF65-F5344CB8AC3E}">
        <p14:creationId xmlns:p14="http://schemas.microsoft.com/office/powerpoint/2010/main" val="2741149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theme/theme1.xml><?xml version="1.0" encoding="utf-8"?>
<a:theme xmlns:a="http://schemas.openxmlformats.org/drawingml/2006/main" name="Office Theme">
  <a:themeElements>
    <a:clrScheme name="NLDBook">
      <a:dk1>
        <a:sysClr val="windowText" lastClr="000000"/>
      </a:dk1>
      <a:lt1>
        <a:sysClr val="window" lastClr="FFFFFF"/>
      </a:lt1>
      <a:dk2>
        <a:srgbClr val="000000"/>
      </a:dk2>
      <a:lt2>
        <a:srgbClr val="E7E6E6"/>
      </a:lt2>
      <a:accent1>
        <a:srgbClr val="6D44D0"/>
      </a:accent1>
      <a:accent2>
        <a:srgbClr val="2CB3BF"/>
      </a:accent2>
      <a:accent3>
        <a:srgbClr val="1B1B1B"/>
      </a:accent3>
      <a:accent4>
        <a:srgbClr val="DA5210"/>
      </a:accent4>
      <a:accent5>
        <a:srgbClr val="866373"/>
      </a:accent5>
      <a:accent6>
        <a:srgbClr val="03502A"/>
      </a:accent6>
      <a:hlink>
        <a:srgbClr val="0070C0"/>
      </a:hlink>
      <a:folHlink>
        <a:srgbClr val="002060"/>
      </a:folHlink>
    </a:clrScheme>
    <a:fontScheme name="JuliaDynamics">
      <a:majorFont>
        <a:latin typeface="Montserrat"/>
        <a:ea typeface=""/>
        <a:cs typeface=""/>
      </a:majorFont>
      <a:minorFont>
        <a:latin typeface="Source Code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latin typeface="+mj-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413</TotalTime>
  <Words>891</Words>
  <Application>Microsoft Office PowerPoint</Application>
  <PresentationFormat>Widescreen</PresentationFormat>
  <Paragraphs>50</Paragraphs>
  <Slides>4</Slides>
  <Notes>2</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Montserrat</vt:lpstr>
      <vt:lpstr>Source Code Pro</vt:lpstr>
      <vt:lpstr>Wingdings</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George Datseris</dc:creator>
  <cp:lastModifiedBy>George Datseris</cp:lastModifiedBy>
  <cp:revision>30</cp:revision>
  <dcterms:created xsi:type="dcterms:W3CDTF">2021-09-18T12:33:56Z</dcterms:created>
  <dcterms:modified xsi:type="dcterms:W3CDTF">2021-09-19T21:43:40Z</dcterms:modified>
</cp:coreProperties>
</file>

<file path=docProps/thumbnail.jpeg>
</file>